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45"/>
  </p:notesMasterIdLst>
  <p:sldIdLst>
    <p:sldId id="258" r:id="rId2"/>
    <p:sldId id="260" r:id="rId3"/>
    <p:sldId id="457" r:id="rId4"/>
    <p:sldId id="797" r:id="rId5"/>
    <p:sldId id="896" r:id="rId6"/>
    <p:sldId id="898" r:id="rId7"/>
    <p:sldId id="899" r:id="rId8"/>
    <p:sldId id="900" r:id="rId9"/>
    <p:sldId id="901" r:id="rId10"/>
    <p:sldId id="902" r:id="rId11"/>
    <p:sldId id="903" r:id="rId12"/>
    <p:sldId id="904" r:id="rId13"/>
    <p:sldId id="905" r:id="rId14"/>
    <p:sldId id="906" r:id="rId15"/>
    <p:sldId id="329" r:id="rId16"/>
    <p:sldId id="929" r:id="rId17"/>
    <p:sldId id="930" r:id="rId18"/>
    <p:sldId id="907" r:id="rId19"/>
    <p:sldId id="908" r:id="rId20"/>
    <p:sldId id="909" r:id="rId21"/>
    <p:sldId id="910" r:id="rId22"/>
    <p:sldId id="911" r:id="rId23"/>
    <p:sldId id="912" r:id="rId24"/>
    <p:sldId id="913" r:id="rId25"/>
    <p:sldId id="914" r:id="rId26"/>
    <p:sldId id="915" r:id="rId27"/>
    <p:sldId id="916" r:id="rId28"/>
    <p:sldId id="917" r:id="rId29"/>
    <p:sldId id="918" r:id="rId30"/>
    <p:sldId id="919" r:id="rId31"/>
    <p:sldId id="920" r:id="rId32"/>
    <p:sldId id="921" r:id="rId33"/>
    <p:sldId id="922" r:id="rId34"/>
    <p:sldId id="923" r:id="rId35"/>
    <p:sldId id="924" r:id="rId36"/>
    <p:sldId id="925" r:id="rId37"/>
    <p:sldId id="926" r:id="rId38"/>
    <p:sldId id="927" r:id="rId39"/>
    <p:sldId id="928" r:id="rId40"/>
    <p:sldId id="895" r:id="rId41"/>
    <p:sldId id="846" r:id="rId42"/>
    <p:sldId id="803" r:id="rId43"/>
    <p:sldId id="264" r:id="rId44"/>
  </p:sldIdLst>
  <p:sldSz cx="12239625" cy="6840538"/>
  <p:notesSz cx="6858000" cy="9144000"/>
  <p:embeddedFontLst>
    <p:embeddedFont>
      <p:font typeface="Montserrat Black" panose="020B0604020202020204" charset="-52"/>
      <p:bold r:id="rId46"/>
      <p:boldItalic r:id="rId47"/>
    </p:embeddedFont>
    <p:embeddedFont>
      <p:font typeface="Montserrat" panose="020B0604020202020204" charset="-52"/>
      <p:regular r:id="rId48"/>
      <p:bold r:id="rId49"/>
      <p:italic r:id="rId50"/>
      <p:boldItalic r:id="rId51"/>
    </p:embeddedFont>
    <p:embeddedFont>
      <p:font typeface="Source Sans Pro" panose="020B0503030403020204" pitchFamily="34" charset="0"/>
      <p:regular r:id="rId52"/>
      <p:bold r:id="rId53"/>
      <p:italic r:id="rId54"/>
      <p:boldItalic r:id="rId55"/>
    </p:embeddedFont>
    <p:embeddedFont>
      <p:font typeface="Cambria Math" panose="02040503050406030204" pitchFamily="18" charset="0"/>
      <p:regular r:id="rId56"/>
    </p:embeddedFont>
    <p:embeddedFont>
      <p:font typeface="Verdana" panose="020B0604030504040204" pitchFamily="34" charset="0"/>
      <p:regular r:id="rId57"/>
      <p:bold r:id="rId58"/>
      <p:italic r:id="rId59"/>
      <p:boldItalic r:id="rId60"/>
    </p:embeddedFont>
    <p:embeddedFont>
      <p:font typeface="Cambria" panose="02040503050406030204" pitchFamily="18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C6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60" y="102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608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461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746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189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286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674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715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0869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03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4075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455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974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560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2917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113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8312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739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24324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767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2258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22625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7522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401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0840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3852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867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9885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94985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6778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278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9521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85154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06847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9950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911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303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472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416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07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2.png"/><Relationship Id="rId11" Type="http://schemas.openxmlformats.org/officeDocument/2006/relationships/image" Target="../media/image45.emf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9.png"/><Relationship Id="rId5" Type="http://schemas.openxmlformats.org/officeDocument/2006/relationships/image" Target="../media/image57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forms.yandex.ru/u/63998a0990fa7b02caef6baa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lms.skillfactory.ru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519475" y="2578288"/>
            <a:ext cx="6646256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ru-RU" sz="399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</a:t>
            </a:r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 Семестра</a:t>
            </a:r>
            <a:endParaRPr lang="ru-RU" sz="3990" dirty="0">
              <a:solidFill>
                <a:schemeClr val="bg1"/>
              </a:solidFill>
              <a:latin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Линейная Регрессия. Часть 2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550958" cy="189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Регуляризация Линейной регрессии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Уменьшаем переобучение и иногда отбираем значимые признаки накладывая дополнительные ограничения на функцию потерь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Библиотечная реализация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-learn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fit / predict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наше все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850" y="3763107"/>
            <a:ext cx="3467942" cy="282116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984" y="3813795"/>
            <a:ext cx="3297216" cy="27197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83" y="3763107"/>
            <a:ext cx="4025117" cy="302674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2850" y="3211327"/>
            <a:ext cx="3351550" cy="55178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3464" y="3211327"/>
            <a:ext cx="3514274" cy="56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2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Логистическая регрессия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4257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Классификация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Типы классов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Бинарная и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мультиклассовая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Классификационный «аналог» линейной регрессии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Сигмоида+Линейная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модель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Градиентный спуск, регуляризация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Метрики классификации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Матрица ошибок;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Ошибки 1 и 2 рода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ACC, F1,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AUC, ROC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360" y="2523392"/>
            <a:ext cx="5077945" cy="78520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732" y="3474483"/>
            <a:ext cx="4986678" cy="6116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103" y="4149969"/>
            <a:ext cx="3649610" cy="194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2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3" y="800509"/>
            <a:ext cx="6999383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Логистическая Регрессия. Часть 2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189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Алгоритм логистической регрессии своими руками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 основном наследуем от Алгоритма линейной регрессии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Библиотечная реализация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-learn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Все тот же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fit / predict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в рамках 1 Объекта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Поинтересней с метриками</a:t>
            </a:r>
          </a:p>
        </p:txBody>
      </p:sp>
    </p:spTree>
    <p:extLst>
      <p:ext uri="{BB962C8B-B14F-4D97-AF65-F5344CB8AC3E}">
        <p14:creationId xmlns:p14="http://schemas.microsoft.com/office/powerpoint/2010/main" val="164890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Снижение Размерности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45359" y="1331548"/>
            <a:ext cx="10789790" cy="416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Уменьшение размерности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Метод Главных Компонент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Ковариационная Матрица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Собственные значения и Собственные вектора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Объясненная дисперсия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Метод Главных Компонент в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-learn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Все также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fit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на этот раз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transform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Сингулярное разложение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Разложение Произвольной Матрицы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Псевдообратная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матрица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95CCBC-84B7-4C33-B6C4-D32D7D484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866" y="573528"/>
            <a:ext cx="3804058" cy="25994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A14733B-1972-4E07-9FD6-50AC9B3E2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624" y="4760180"/>
            <a:ext cx="4584852" cy="1348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/>
              <p:nvPr/>
            </p:nvSpPr>
            <p:spPr>
              <a:xfrm>
                <a:off x="5234225" y="1471361"/>
                <a:ext cx="2550185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bg1"/>
                                  </a:solidFill>
                                  <a:latin typeface="Cambria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25" y="1471361"/>
                <a:ext cx="2550185" cy="11330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585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Кластеризация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Кластеризация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Классификация!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Расстояние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кружочки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квадратики, ромбики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Метод кластеризации к-Средних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Задаем 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Ждем пока Инерция меняется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Рисуем Метод Локтя и выбираем лучший к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Метрики кластеризации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Внутренние (по распределению данных)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Внешние (по непонятно откуда взявшимся правильным ответам)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в целом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#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всёсложно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>
              <a:buClr>
                <a:schemeClr val="bg1"/>
              </a:buClr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085" y="1390965"/>
            <a:ext cx="5900936" cy="1096753"/>
          </a:xfrm>
          <a:prstGeom prst="rect">
            <a:avLst/>
          </a:prstGeom>
        </p:spPr>
      </p:pic>
      <p:pic>
        <p:nvPicPr>
          <p:cNvPr id="9" name="Picture 2" descr="Using K-Means Clustering to Quantize Dataset Samples (Part 1)">
            <a:extLst>
              <a:ext uri="{FF2B5EF4-FFF2-40B4-BE49-F238E27FC236}">
                <a16:creationId xmlns:a16="http://schemas.microsoft.com/office/drawing/2014/main" id="{439BEB43-D5F7-4C74-8156-6D961B07C9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870" y="2674793"/>
            <a:ext cx="2562586" cy="256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14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754450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Отбор признаков и </a:t>
            </a:r>
            <a:r>
              <a:rPr lang="ru-RU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гиперпараметров</a:t>
            </a:r>
            <a:endParaRPr lang="ru-RU"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50441" y="1514540"/>
            <a:ext cx="10789790" cy="5180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Про отбор признаков	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Методы фильтрации</a:t>
            </a:r>
          </a:p>
          <a:p>
            <a:pPr marL="342900" lvl="2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Задаем внешний критерий и выкидываем неугодных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Методы оболочки (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Methods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Проверяем Кросс-валидацией как разные комбинации работают на модели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Встроенные методы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Пока только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L1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-регуляризация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Поиск по сетке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Случайный поиск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Кросс-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валидация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</a:rPr>
              <a:t>Pipeline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</a:rPr>
              <a:t>-learn</a:t>
            </a:r>
            <a:endParaRPr lang="ru-RU" sz="2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Пакуем то, что делаем с данными в одну строчку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Это так по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Питоновски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Привет 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MlOps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967050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 семестра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230466" y="1800206"/>
            <a:ext cx="3527718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Это База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148;p26"/>
          <p:cNvSpPr/>
          <p:nvPr/>
        </p:nvSpPr>
        <p:spPr>
          <a:xfrm>
            <a:off x="1519872" y="2805106"/>
            <a:ext cx="278888" cy="2788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40" name="Google Shape;150;p26"/>
          <p:cNvSpPr/>
          <p:nvPr/>
        </p:nvSpPr>
        <p:spPr>
          <a:xfrm>
            <a:off x="5853609" y="2805106"/>
            <a:ext cx="278888" cy="2788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41" name="Google Shape;152;p26"/>
          <p:cNvSpPr txBox="1"/>
          <p:nvPr/>
        </p:nvSpPr>
        <p:spPr>
          <a:xfrm>
            <a:off x="697486" y="3276705"/>
            <a:ext cx="4191204" cy="1511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 и типы данных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Основы работы с Данными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Линейные модели машинного обучения</a:t>
            </a:r>
          </a:p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</a:t>
            </a:r>
          </a:p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</a:p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</a:t>
            </a:r>
            <a:endParaRPr sz="2000" b="1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43" name="Google Shape;140;p26"/>
          <p:cNvSpPr txBox="1"/>
          <p:nvPr/>
        </p:nvSpPr>
        <p:spPr>
          <a:xfrm>
            <a:off x="4590288" y="1751516"/>
            <a:ext cx="3566159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Закрепление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140;p26"/>
          <p:cNvSpPr txBox="1"/>
          <p:nvPr/>
        </p:nvSpPr>
        <p:spPr>
          <a:xfrm>
            <a:off x="9006839" y="1950473"/>
            <a:ext cx="2464689" cy="82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Разное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152;p26"/>
          <p:cNvSpPr txBox="1"/>
          <p:nvPr/>
        </p:nvSpPr>
        <p:spPr>
          <a:xfrm>
            <a:off x="5164162" y="3240220"/>
            <a:ext cx="3064533" cy="197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Разные</a:t>
            </a: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модели машинного обучения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Метрические 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Вероятностные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Ансамбли</a:t>
            </a:r>
          </a:p>
        </p:txBody>
      </p:sp>
      <p:sp>
        <p:nvSpPr>
          <p:cNvPr id="46" name="Google Shape;152;p26"/>
          <p:cNvSpPr txBox="1"/>
          <p:nvPr/>
        </p:nvSpPr>
        <p:spPr>
          <a:xfrm>
            <a:off x="8889870" y="3333512"/>
            <a:ext cx="2880770" cy="2319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Узкие задачи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Поиск аномалий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Фишки библиотек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Анализ временных рядов </a:t>
            </a: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sz="2000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3727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556" y="86413"/>
            <a:ext cx="5882569" cy="671292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67" y="1208004"/>
            <a:ext cx="6047333" cy="426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8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Резюме семестра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4120853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5CC476-DAE0-4E65-A455-5CE9EF777A57}"/>
              </a:ext>
            </a:extLst>
          </p:cNvPr>
          <p:cNvSpPr/>
          <p:nvPr/>
        </p:nvSpPr>
        <p:spPr>
          <a:xfrm>
            <a:off x="2517776" y="861053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Общие Рекомендации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C975904-B633-4088-BA7C-C3866462B320}"/>
              </a:ext>
            </a:extLst>
          </p:cNvPr>
          <p:cNvSpPr/>
          <p:nvPr/>
        </p:nvSpPr>
        <p:spPr>
          <a:xfrm>
            <a:off x="551384" y="1596302"/>
            <a:ext cx="1083720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339102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Резюме семестра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lang="ru-RU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 Семестра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Получение Данных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1824035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6A31773-24E0-491B-AFCB-4A6C9EA7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Ознакомьтесь с данными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C9D2AF-81B2-4DC6-886F-28A76E2BC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16" y="1599332"/>
            <a:ext cx="4952720" cy="4551413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DED3895-95A9-4447-AF4D-A5784BDD37CD}"/>
              </a:ext>
            </a:extLst>
          </p:cNvPr>
          <p:cNvSpPr txBox="1">
            <a:spLocks/>
          </p:cNvSpPr>
          <p:nvPr/>
        </p:nvSpPr>
        <p:spPr>
          <a:xfrm>
            <a:off x="458168" y="1394920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Библиотека 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Pandas</a:t>
            </a:r>
            <a:endParaRPr lang="ru-RU" sz="24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6AAC6D-CDA2-47C7-9688-048298E5C418}"/>
              </a:ext>
            </a:extLst>
          </p:cNvPr>
          <p:cNvSpPr txBox="1">
            <a:spLocks/>
          </p:cNvSpPr>
          <p:nvPr/>
        </p:nvSpPr>
        <p:spPr>
          <a:xfrm>
            <a:off x="840723" y="1945078"/>
            <a:ext cx="2640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DataFrame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56BC73BE-AEF7-4394-9613-47B9DE83CDD9}"/>
              </a:ext>
            </a:extLst>
          </p:cNvPr>
          <p:cNvSpPr txBox="1">
            <a:spLocks/>
          </p:cNvSpPr>
          <p:nvPr/>
        </p:nvSpPr>
        <p:spPr>
          <a:xfrm>
            <a:off x="458168" y="2607444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Информация о данных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3E854CE-3A70-4411-B072-A87ADD5C88BC}"/>
              </a:ext>
            </a:extLst>
          </p:cNvPr>
          <p:cNvSpPr txBox="1">
            <a:spLocks/>
          </p:cNvSpPr>
          <p:nvPr/>
        </p:nvSpPr>
        <p:spPr>
          <a:xfrm>
            <a:off x="1038188" y="3099702"/>
            <a:ext cx="32004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DF.info()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852674-E176-4655-8821-17D0B2AB3942}"/>
              </a:ext>
            </a:extLst>
          </p:cNvPr>
          <p:cNvSpPr txBox="1"/>
          <p:nvPr/>
        </p:nvSpPr>
        <p:spPr>
          <a:xfrm>
            <a:off x="1223774" y="3932177"/>
            <a:ext cx="479602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RangeIndex: 150 entries, 0 to 149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Data columns (total 5 columns):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#   Column   Non-Null Count  Dtype  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---  ------   --------------  -----  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0   sep_len  150 non-null    float64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1   sep_wid  150 non-null    float64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2   pet_len  150 non-null    float64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3   pet_wid  150 non-null    float64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4   target   150 non-null    object 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dtypes: float64(4), object(1)</a:t>
            </a:r>
            <a:endParaRPr lang="ru-RU" sz="14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ACEE8F3-94C9-4FEA-B2CF-085398E5D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64DFED-C8B5-493F-9EAE-7AE5FDA63D96}"/>
              </a:ext>
            </a:extLst>
          </p:cNvPr>
          <p:cNvSpPr/>
          <p:nvPr/>
        </p:nvSpPr>
        <p:spPr>
          <a:xfrm>
            <a:off x="551384" y="3212976"/>
            <a:ext cx="5193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seaborn.pairplot(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data = </a:t>
            </a:r>
            <a:r>
              <a:rPr lang="tr-TR" sz="2400" dirty="0">
                <a:solidFill>
                  <a:srgbClr val="04C41F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hue=</a:t>
            </a:r>
            <a:r>
              <a:rPr lang="tr-TR" sz="2000" dirty="0">
                <a:solidFill>
                  <a:srgbClr val="FF0000"/>
                </a:solidFill>
                <a:latin typeface="Courier New" panose="02070309020205020404" pitchFamily="49" charset="0"/>
                <a:ea typeface="+mj-ea"/>
                <a:cs typeface="+mj-cs"/>
              </a:rPr>
              <a:t>'target'</a:t>
            </a:r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5BCC67F-7D88-47E7-AECB-082E74629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700809"/>
            <a:ext cx="5538832" cy="490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76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34588E2-7404-427F-B4AC-424B6044EB62}"/>
              </a:ext>
            </a:extLst>
          </p:cNvPr>
          <p:cNvSpPr/>
          <p:nvPr/>
        </p:nvSpPr>
        <p:spPr>
          <a:xfrm>
            <a:off x="1273832" y="1972005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A7E3FF4-D388-43DC-83F1-7A2F04C17B04}"/>
              </a:ext>
            </a:extLst>
          </p:cNvPr>
          <p:cNvSpPr/>
          <p:nvPr/>
        </p:nvSpPr>
        <p:spPr>
          <a:xfrm>
            <a:off x="4730216" y="1899997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.corr()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4095195-79B6-4BB7-B7C2-456AB312F089}"/>
              </a:ext>
            </a:extLst>
          </p:cNvPr>
          <p:cNvSpPr txBox="1">
            <a:spLocks/>
          </p:cNvSpPr>
          <p:nvPr/>
        </p:nvSpPr>
        <p:spPr>
          <a:xfrm>
            <a:off x="650441" y="1395941"/>
            <a:ext cx="739214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Получите базовую статистику по данным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95842D-5437-42B1-AF71-1F4B260760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78"/>
          <a:stretch/>
        </p:blipFill>
        <p:spPr>
          <a:xfrm>
            <a:off x="771398" y="2554549"/>
            <a:ext cx="2664296" cy="7822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D7C657-FD5B-491B-91C8-AC09F85D4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323" y="2472656"/>
            <a:ext cx="4349674" cy="864096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6C93F56-09AC-4683-B511-2AB5D49681FA}"/>
              </a:ext>
            </a:extLst>
          </p:cNvPr>
          <p:cNvSpPr/>
          <p:nvPr/>
        </p:nvSpPr>
        <p:spPr>
          <a:xfrm>
            <a:off x="270588" y="3723710"/>
            <a:ext cx="11089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Получите статистику по своим данным по «ключевому слову»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581DDF8-8524-463E-80E3-1F120DAB6996}"/>
              </a:ext>
            </a:extLst>
          </p:cNvPr>
          <p:cNvSpPr/>
          <p:nvPr/>
        </p:nvSpPr>
        <p:spPr>
          <a:xfrm>
            <a:off x="879805" y="4208126"/>
            <a:ext cx="682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DF.groupby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Courier New" panose="02070309020205020404" pitchFamily="49" charset="0"/>
              </a:rPr>
              <a:t>target_names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],)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.mean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8E16773-DD6C-4B04-A8FC-987939CFA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2949" y="4752776"/>
            <a:ext cx="5897954" cy="138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/>
      <p:bldP spid="7" grpId="0"/>
      <p:bldP spid="8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2560313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9C7528D9-7D86-4DF6-80BF-E9839B892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692696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Ключевые слова о Предобработке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CA34779-E9CE-4EF3-B12A-3B4FB46B558C}"/>
              </a:ext>
            </a:extLst>
          </p:cNvPr>
          <p:cNvSpPr/>
          <p:nvPr/>
        </p:nvSpPr>
        <p:spPr>
          <a:xfrm>
            <a:off x="431180" y="1753154"/>
            <a:ext cx="11377264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Сохраняйте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параметры преобразования предварительной обработки.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Необходимо использовать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то же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преобразование для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новых данных</a:t>
            </a: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 идеале - </a:t>
            </a: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Pipeline)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342900" indent="-342900">
              <a:spcAft>
                <a:spcPts val="1800"/>
              </a:spcAft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Эксперименты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 разными методами предобработки могут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повлиять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на итоговую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. Их можно рассматривать как </a:t>
            </a:r>
            <a:r>
              <a:rPr lang="ru-RU" sz="24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для модели.</a:t>
            </a:r>
          </a:p>
          <a:p>
            <a:pPr marL="342900" indent="-342900">
              <a:spcAft>
                <a:spcPts val="1800"/>
              </a:spcAft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Методы масштабирования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по-разному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влияют на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разные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методы машинного обучения. </a:t>
            </a:r>
          </a:p>
        </p:txBody>
      </p:sp>
    </p:spTree>
    <p:extLst>
      <p:ext uri="{BB962C8B-B14F-4D97-AF65-F5344CB8AC3E}">
        <p14:creationId xmlns:p14="http://schemas.microsoft.com/office/powerpoint/2010/main" val="429359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Конструирование Признаков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146163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D3A15B5-E502-489B-B08E-C715241B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3070"/>
            <a:ext cx="1187105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Источники Новых Признаков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ACD6F8-0592-4EB0-86F0-15C5B6246706}"/>
              </a:ext>
            </a:extLst>
          </p:cNvPr>
          <p:cNvSpPr txBox="1"/>
          <p:nvPr/>
        </p:nvSpPr>
        <p:spPr>
          <a:xfrm>
            <a:off x="766488" y="1594383"/>
            <a:ext cx="101300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Domain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Specific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Knowledge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0AD08-F97C-4F17-9A30-D42719182D90}"/>
              </a:ext>
            </a:extLst>
          </p:cNvPr>
          <p:cNvSpPr txBox="1"/>
          <p:nvPr/>
        </p:nvSpPr>
        <p:spPr>
          <a:xfrm>
            <a:off x="775378" y="2465107"/>
            <a:ext cx="11654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Знания, специфичные для предметной области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7568A-E979-44A2-ADA4-4299459C05A7}"/>
              </a:ext>
            </a:extLst>
          </p:cNvPr>
          <p:cNvSpPr txBox="1"/>
          <p:nvPr/>
        </p:nvSpPr>
        <p:spPr>
          <a:xfrm>
            <a:off x="766488" y="4661381"/>
            <a:ext cx="103602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Exploratory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9AC7C6-98D7-42A9-A628-66FC1E7C6E24}"/>
              </a:ext>
            </a:extLst>
          </p:cNvPr>
          <p:cNvSpPr txBox="1"/>
          <p:nvPr/>
        </p:nvSpPr>
        <p:spPr>
          <a:xfrm>
            <a:off x="775378" y="5382693"/>
            <a:ext cx="103602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Исследовательский анализ данных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3A53A-1367-4D8D-9398-C6979B0F4A4F}"/>
              </a:ext>
            </a:extLst>
          </p:cNvPr>
          <p:cNvSpPr txBox="1"/>
          <p:nvPr/>
        </p:nvSpPr>
        <p:spPr>
          <a:xfrm>
            <a:off x="1407408" y="3075881"/>
            <a:ext cx="62156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Чтение статей по теме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Обсуждения на </a:t>
            </a:r>
            <a:r>
              <a:rPr lang="ru-RU" sz="2800" dirty="0" err="1">
                <a:solidFill>
                  <a:schemeClr val="bg1"/>
                </a:solidFill>
                <a:latin typeface="Montserrat" panose="00000500000000000000" pitchFamily="2" charset="-52"/>
              </a:rPr>
              <a:t>Kaggle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Научный руководитель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AB74E10-B0CB-4A75-8D1D-737C094B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764" y="3047752"/>
            <a:ext cx="4013821" cy="357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98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Выбор Модели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1713443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CCA84D8-5B0B-4D8F-8038-A136CD09BF6D}"/>
              </a:ext>
            </a:extLst>
          </p:cNvPr>
          <p:cNvSpPr/>
          <p:nvPr/>
        </p:nvSpPr>
        <p:spPr>
          <a:xfrm>
            <a:off x="650441" y="777164"/>
            <a:ext cx="10369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Какую задачу вы решаете?</a:t>
            </a:r>
            <a:endParaRPr lang="en-US" sz="36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82E536D-3A08-4F27-B603-193AE2387B93}"/>
              </a:ext>
            </a:extLst>
          </p:cNvPr>
          <p:cNvSpPr/>
          <p:nvPr/>
        </p:nvSpPr>
        <p:spPr>
          <a:xfrm>
            <a:off x="7491201" y="1282553"/>
            <a:ext cx="42993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D6FB0C5-F3DB-436E-BD98-C94F19E78C33}"/>
              </a:ext>
            </a:extLst>
          </p:cNvPr>
          <p:cNvSpPr/>
          <p:nvPr/>
        </p:nvSpPr>
        <p:spPr>
          <a:xfrm>
            <a:off x="243073" y="1498577"/>
            <a:ext cx="7344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Что вам нужно / что нужно от вашей модели машинного обучения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44F0F87-EE45-4A3C-A0A7-40A93391D551}"/>
              </a:ext>
            </a:extLst>
          </p:cNvPr>
          <p:cNvSpPr/>
          <p:nvPr/>
        </p:nvSpPr>
        <p:spPr>
          <a:xfrm>
            <a:off x="644970" y="2670821"/>
            <a:ext cx="10369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Чего вы ожидаете от своей модели?</a:t>
            </a:r>
            <a:endParaRPr lang="en-US" sz="36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7AC9233-15FF-4B07-9893-65393521B25F}"/>
              </a:ext>
            </a:extLst>
          </p:cNvPr>
          <p:cNvSpPr/>
          <p:nvPr/>
        </p:nvSpPr>
        <p:spPr>
          <a:xfrm>
            <a:off x="74377" y="3370785"/>
            <a:ext cx="732013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Отличные результаты на метриках</a:t>
            </a:r>
          </a:p>
          <a:p>
            <a:pPr marL="457200" indent="-457200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Интерпретируемость</a:t>
            </a:r>
          </a:p>
          <a:p>
            <a:pPr marL="457200" indent="-457200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Формализованное правило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AB3DB91-9686-4710-9E6C-2015656DDEF7}"/>
              </a:ext>
            </a:extLst>
          </p:cNvPr>
          <p:cNvSpPr/>
          <p:nvPr/>
        </p:nvSpPr>
        <p:spPr>
          <a:xfrm>
            <a:off x="935236" y="5466568"/>
            <a:ext cx="10369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Сколько есть данных?</a:t>
            </a:r>
            <a:endParaRPr lang="en-US" sz="36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6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/>
      <p:bldP spid="7" grpId="0"/>
      <p:bldP spid="8" grpId="0"/>
      <p:bldP spid="9" grpId="0"/>
      <p:bldP spid="10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Резюме семестра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4123588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</a:rPr>
              <a:t>Оценка Модели</a:t>
            </a:r>
            <a:endParaRPr lang="en-US" sz="2261" b="1" dirty="0">
              <a:solidFill>
                <a:schemeClr val="bg1"/>
              </a:solidFill>
              <a:latin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451044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13" name="Google Shape;138;p26">
            <a:extLst>
              <a:ext uri="{FF2B5EF4-FFF2-40B4-BE49-F238E27FC236}">
                <a16:creationId xmlns:a16="http://schemas.microsoft.com/office/drawing/2014/main" id="{E30B9621-AE84-41C6-ADFD-5C6FB083ADC3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1752EDD-2C3D-49FC-99DA-CCD9E0B4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241" y="502381"/>
            <a:ext cx="9389098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Оценка качества модели регрессии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3487A77B-766F-4013-A2D3-4EC8086CFF14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F6476E3-AD98-4665-A1B6-7DA912A84927}"/>
                  </a:ext>
                </a:extLst>
              </p:cNvPr>
              <p:cNvSpPr/>
              <p:nvPr/>
            </p:nvSpPr>
            <p:spPr>
              <a:xfrm>
                <a:off x="2783632" y="1175218"/>
                <a:ext cx="568863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𝒚</m:t>
                    </m:r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реальные значения</a:t>
                </a:r>
                <a:endParaRPr lang="en-US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предсказанные значения</a:t>
                </a: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F6476E3-AD98-4665-A1B6-7DA912A849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175218"/>
                <a:ext cx="5688632" cy="954107"/>
              </a:xfrm>
              <a:prstGeom prst="rect">
                <a:avLst/>
              </a:prstGeom>
              <a:blipFill>
                <a:blip r:embed="rId4"/>
                <a:stretch>
                  <a:fillRect t="-6410"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B9654B3-FB94-49D4-9762-BFF357F7FA9C}"/>
                  </a:ext>
                </a:extLst>
              </p:cNvPr>
              <p:cNvSpPr txBox="1"/>
              <p:nvPr/>
            </p:nvSpPr>
            <p:spPr>
              <a:xfrm>
                <a:off x="327641" y="2281485"/>
                <a:ext cx="303910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B9654B3-FB94-49D4-9762-BFF357F7F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41" y="2281485"/>
                <a:ext cx="3039102" cy="521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3DFDE2-9E23-459A-9939-9A82663E7344}"/>
                  </a:ext>
                </a:extLst>
              </p:cNvPr>
              <p:cNvSpPr txBox="1"/>
              <p:nvPr/>
            </p:nvSpPr>
            <p:spPr>
              <a:xfrm>
                <a:off x="223469" y="3529317"/>
                <a:ext cx="3190425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|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 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3DFDE2-9E23-459A-9939-9A82663E7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69" y="3529317"/>
                <a:ext cx="3190425" cy="521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AF1B22-5916-4400-96BE-C0A8B5834A5B}"/>
                  </a:ext>
                </a:extLst>
              </p:cNvPr>
              <p:cNvSpPr txBox="1"/>
              <p:nvPr/>
            </p:nvSpPr>
            <p:spPr>
              <a:xfrm>
                <a:off x="111617" y="5438238"/>
                <a:ext cx="3762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𝑎𝑥𝐸𝑟𝑟𝑜𝑟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AF1B22-5916-4400-96BE-C0A8B5834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7" y="5438238"/>
                <a:ext cx="3762440" cy="369332"/>
              </a:xfrm>
              <a:prstGeom prst="rect">
                <a:avLst/>
              </a:prstGeom>
              <a:blipFill>
                <a:blip r:embed="rId7"/>
                <a:stretch>
                  <a:fillRect l="-1294" t="-14754" r="-3398"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99C3EDD-F41D-430C-B73D-0D6CBA552B87}"/>
                  </a:ext>
                </a:extLst>
              </p:cNvPr>
              <p:cNvSpPr/>
              <p:nvPr/>
            </p:nvSpPr>
            <p:spPr>
              <a:xfrm>
                <a:off x="111617" y="2857549"/>
                <a:ext cx="2309863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99C3EDD-F41D-430C-B73D-0D6CBA552B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7" y="2857549"/>
                <a:ext cx="2309863" cy="505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E440E7-ECAD-4E46-8322-737D2F41E217}"/>
                  </a:ext>
                </a:extLst>
              </p:cNvPr>
              <p:cNvSpPr txBox="1"/>
              <p:nvPr/>
            </p:nvSpPr>
            <p:spPr>
              <a:xfrm>
                <a:off x="223469" y="4780390"/>
                <a:ext cx="5414880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𝑆𝐿𝐸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{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ln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⁡(1+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⁡(1+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E440E7-ECAD-4E46-8322-737D2F41E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69" y="4780390"/>
                <a:ext cx="5414880" cy="521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8A1F5B-3BC4-4C96-9346-F6BD6E2692AF}"/>
                  </a:ext>
                </a:extLst>
              </p:cNvPr>
              <p:cNvSpPr txBox="1"/>
              <p:nvPr/>
            </p:nvSpPr>
            <p:spPr>
              <a:xfrm>
                <a:off x="-222831" y="5843251"/>
                <a:ext cx="4400144" cy="851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ru-RU" sz="2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8A1F5B-3BC4-4C96-9346-F6BD6E269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2831" y="5843251"/>
                <a:ext cx="4400144" cy="85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7ED5984-FE0D-4F7A-94F3-E5E5C041CE86}"/>
              </a:ext>
            </a:extLst>
          </p:cNvPr>
          <p:cNvSpPr/>
          <p:nvPr/>
        </p:nvSpPr>
        <p:spPr>
          <a:xfrm>
            <a:off x="3495993" y="2209477"/>
            <a:ext cx="5192295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Square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Среднеквадратичная ошибка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CA92B80-F5A8-43B0-B527-CEC001C83943}"/>
              </a:ext>
            </a:extLst>
          </p:cNvPr>
          <p:cNvSpPr/>
          <p:nvPr/>
        </p:nvSpPr>
        <p:spPr>
          <a:xfrm>
            <a:off x="3533114" y="2889071"/>
            <a:ext cx="5858788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Root Mean Square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Средняя квадратическая ошибка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76E6FE3-244A-4A1E-8792-DC565CB414EE}"/>
              </a:ext>
            </a:extLst>
          </p:cNvPr>
          <p:cNvSpPr/>
          <p:nvPr/>
        </p:nvSpPr>
        <p:spPr>
          <a:xfrm>
            <a:off x="3547631" y="3525424"/>
            <a:ext cx="4608512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Average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Средняя абсолютная ошибка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D26EDC5-C634-4B9D-93E6-7BE0EE8D3C0D}"/>
              </a:ext>
            </a:extLst>
          </p:cNvPr>
          <p:cNvSpPr/>
          <p:nvPr/>
        </p:nvSpPr>
        <p:spPr>
          <a:xfrm>
            <a:off x="5516937" y="4934629"/>
            <a:ext cx="719322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Squared Logarithmic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Среднеквадратическая логарифмическая ошибка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C145DA3-92A3-496D-BE58-CBACB89CB5BD}"/>
              </a:ext>
            </a:extLst>
          </p:cNvPr>
          <p:cNvSpPr/>
          <p:nvPr/>
        </p:nvSpPr>
        <p:spPr>
          <a:xfrm>
            <a:off x="4168893" y="5983324"/>
            <a:ext cx="4824536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Coefficient of Determination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Коэффициент детерминации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AA88897-A701-4C17-9F62-BF2751C231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6480" y="1124744"/>
            <a:ext cx="1639816" cy="3924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C2C0-F3EC-41A0-A633-1DE2E5069F68}"/>
                  </a:ext>
                </a:extLst>
              </p:cNvPr>
              <p:cNvSpPr txBox="1"/>
              <p:nvPr/>
            </p:nvSpPr>
            <p:spPr>
              <a:xfrm>
                <a:off x="8985008" y="2334264"/>
                <a:ext cx="12682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C2C0-F3EC-41A0-A633-1DE2E506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008" y="2334264"/>
                <a:ext cx="1268232" cy="369332"/>
              </a:xfrm>
              <a:prstGeom prst="rect">
                <a:avLst/>
              </a:prstGeom>
              <a:blipFill>
                <a:blip r:embed="rId12"/>
                <a:stretch>
                  <a:fillRect l="-5769" r="-5288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CBEA873-62B0-4027-9521-AEF287B20D0A}"/>
                  </a:ext>
                </a:extLst>
              </p:cNvPr>
              <p:cNvSpPr/>
              <p:nvPr/>
            </p:nvSpPr>
            <p:spPr>
              <a:xfrm>
                <a:off x="8728151" y="2727967"/>
                <a:ext cx="16484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CBEA873-62B0-4027-9521-AEF287B20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151" y="2727967"/>
                <a:ext cx="164846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D0D2CD-7776-42E8-9888-1AEEF46F7578}"/>
                  </a:ext>
                </a:extLst>
              </p:cNvPr>
              <p:cNvSpPr txBox="1"/>
              <p:nvPr/>
            </p:nvSpPr>
            <p:spPr>
              <a:xfrm>
                <a:off x="8750016" y="3448686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D0D2CD-7776-42E8-9888-1AEEF46F7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16" y="3448686"/>
                <a:ext cx="1532727" cy="369332"/>
              </a:xfrm>
              <a:prstGeom prst="rect">
                <a:avLst/>
              </a:prstGeom>
              <a:blipFill>
                <a:blip r:embed="rId14"/>
                <a:stretch>
                  <a:fillRect l="-3968" r="-4365"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293F72-931C-4BDA-9FBD-DC8B38A211BA}"/>
                  </a:ext>
                </a:extLst>
              </p:cNvPr>
              <p:cNvSpPr txBox="1"/>
              <p:nvPr/>
            </p:nvSpPr>
            <p:spPr>
              <a:xfrm>
                <a:off x="177509" y="4115060"/>
                <a:ext cx="3074560" cy="593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𝑀𝐴𝑃𝐸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293F72-931C-4BDA-9FBD-DC8B38A21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09" y="4115060"/>
                <a:ext cx="3074560" cy="5935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A67725B-23D6-40B2-A72E-F887207D0E04}"/>
              </a:ext>
            </a:extLst>
          </p:cNvPr>
          <p:cNvSpPr/>
          <p:nvPr/>
        </p:nvSpPr>
        <p:spPr>
          <a:xfrm>
            <a:off x="3533114" y="4161777"/>
            <a:ext cx="569726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Absolute Percentage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Средняя абсолютная процентная ошибка</a:t>
            </a:r>
            <a:endParaRPr lang="en-US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68A9B0C-05F9-4275-8398-31830AA4C0DB}"/>
                  </a:ext>
                </a:extLst>
              </p:cNvPr>
              <p:cNvSpPr txBox="1"/>
              <p:nvPr/>
            </p:nvSpPr>
            <p:spPr>
              <a:xfrm>
                <a:off x="8614906" y="4122540"/>
                <a:ext cx="1734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𝐴𝑃𝐸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68A9B0C-05F9-4275-8398-31830AA4C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906" y="4122540"/>
                <a:ext cx="1734706" cy="369332"/>
              </a:xfrm>
              <a:prstGeom prst="rect">
                <a:avLst/>
              </a:prstGeom>
              <a:blipFill>
                <a:blip r:embed="rId16"/>
                <a:stretch>
                  <a:fillRect l="-3158" r="-3509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EF745B-AB32-48A3-BE51-81D8146320C9}"/>
                  </a:ext>
                </a:extLst>
              </p:cNvPr>
              <p:cNvSpPr txBox="1"/>
              <p:nvPr/>
            </p:nvSpPr>
            <p:spPr>
              <a:xfrm>
                <a:off x="8985008" y="5596740"/>
                <a:ext cx="25137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𝑆𝐿𝐸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193055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EF745B-AB32-48A3-BE51-81D814632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008" y="5596740"/>
                <a:ext cx="2513765" cy="369332"/>
              </a:xfrm>
              <a:prstGeom prst="rect">
                <a:avLst/>
              </a:prstGeom>
              <a:blipFill>
                <a:blip r:embed="rId17"/>
                <a:stretch>
                  <a:fillRect l="-2427" r="-2913" b="-9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799BE2-3B76-4351-8776-4A6AA0879C64}"/>
                  </a:ext>
                </a:extLst>
              </p:cNvPr>
              <p:cNvSpPr txBox="1"/>
              <p:nvPr/>
            </p:nvSpPr>
            <p:spPr>
              <a:xfrm>
                <a:off x="8407773" y="6150098"/>
                <a:ext cx="28083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0.9982</m:t>
                      </m:r>
                    </m:oMath>
                  </m:oMathPara>
                </a14:m>
                <a:endParaRPr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799BE2-3B76-4351-8776-4A6AA0879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773" y="6150098"/>
                <a:ext cx="2808312" cy="369332"/>
              </a:xfrm>
              <a:prstGeom prst="rect">
                <a:avLst/>
              </a:prstGeom>
              <a:blipFill>
                <a:blip r:embed="rId1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50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18CEA00-D85F-4D37-B7A3-3328F7230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731512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36205DC-9D90-48A3-837A-6C7D6BC9E3C2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Матрица Ошибок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E87C62-CD63-4F67-9B43-13EBCFD01AB2}"/>
                  </a:ext>
                </a:extLst>
              </p:cNvPr>
              <p:cNvSpPr txBox="1"/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𝐴𝐶𝐶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E87C62-CD63-4F67-9B43-13EBCFD01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8AF8160-C8DC-45DB-9A74-F0E4B3B448D9}"/>
              </a:ext>
            </a:extLst>
          </p:cNvPr>
          <p:cNvSpPr/>
          <p:nvPr/>
        </p:nvSpPr>
        <p:spPr>
          <a:xfrm>
            <a:off x="407368" y="1916832"/>
            <a:ext cx="72728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Accuracy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Доля правильных ответов алгоритма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360F93-43E5-443F-A910-8DA7F9AF9990}"/>
                  </a:ext>
                </a:extLst>
              </p:cNvPr>
              <p:cNvSpPr txBox="1"/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360F93-43E5-443F-A910-8DA7F9AF9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BBAC27-1F78-4149-9F80-E55A8764E435}"/>
                  </a:ext>
                </a:extLst>
              </p:cNvPr>
              <p:cNvSpPr txBox="1"/>
              <p:nvPr/>
            </p:nvSpPr>
            <p:spPr>
              <a:xfrm>
                <a:off x="9048328" y="3861048"/>
                <a:ext cx="2866297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BBAC27-1F78-4149-9F80-E55A8764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3861048"/>
                <a:ext cx="2866297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FDC7AE-94B3-4219-9475-4A92B0265250}"/>
                  </a:ext>
                </a:extLst>
              </p:cNvPr>
              <p:cNvSpPr txBox="1"/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FDC7AE-94B3-4219-9475-4A92B0265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D727CE-B85B-4E6B-B8DA-D5B5487DD9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2264" y="1628800"/>
            <a:ext cx="3510894" cy="1872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F45AD6-6D4F-4601-B745-7B189F62C776}"/>
                  </a:ext>
                </a:extLst>
              </p:cNvPr>
              <p:cNvSpPr txBox="1"/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F45AD6-6D4F-4601-B745-7B189F62C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2EB2DE-94DC-4BEC-97D6-CA0E94362263}"/>
                  </a:ext>
                </a:extLst>
              </p:cNvPr>
              <p:cNvSpPr txBox="1"/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2EB2DE-94DC-4BEC-97D6-CA0E94362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43F2185-B2F4-4443-A95A-8159A5B97AB2}"/>
              </a:ext>
            </a:extLst>
          </p:cNvPr>
          <p:cNvSpPr/>
          <p:nvPr/>
        </p:nvSpPr>
        <p:spPr>
          <a:xfrm>
            <a:off x="1199456" y="4941168"/>
            <a:ext cx="2338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F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-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мера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5A1603D-8028-4541-BB82-4304AC9D7E97}"/>
              </a:ext>
            </a:extLst>
          </p:cNvPr>
          <p:cNvSpPr/>
          <p:nvPr/>
        </p:nvSpPr>
        <p:spPr>
          <a:xfrm>
            <a:off x="7752184" y="3933056"/>
            <a:ext cx="1368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Recall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Полнота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D5863E7-E79A-4A0D-B111-23EBD9F25FF4}"/>
              </a:ext>
            </a:extLst>
          </p:cNvPr>
          <p:cNvSpPr/>
          <p:nvPr/>
        </p:nvSpPr>
        <p:spPr>
          <a:xfrm>
            <a:off x="3863752" y="4005064"/>
            <a:ext cx="2566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Precision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Точность</a:t>
            </a:r>
          </a:p>
        </p:txBody>
      </p:sp>
    </p:spTree>
    <p:extLst>
      <p:ext uri="{BB962C8B-B14F-4D97-AF65-F5344CB8AC3E}">
        <p14:creationId xmlns:p14="http://schemas.microsoft.com/office/powerpoint/2010/main" val="151789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93233AB-58CE-457E-B65A-C7095CDEF1CC}"/>
              </a:ext>
            </a:extLst>
          </p:cNvPr>
          <p:cNvSpPr txBox="1">
            <a:spLocks/>
          </p:cNvSpPr>
          <p:nvPr/>
        </p:nvSpPr>
        <p:spPr>
          <a:xfrm>
            <a:off x="1345375" y="1278800"/>
            <a:ext cx="9316055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Cross-validation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Перекрестная проверка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D8519D9-FD74-4D5D-AD71-6A50D4153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672" y="2612754"/>
            <a:ext cx="5486737" cy="11076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1DFD92-43F4-4ED8-BE78-FBFD5C3B2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664" y="3476850"/>
            <a:ext cx="5544616" cy="272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8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</a:rPr>
              <a:t>Настройка модели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2514539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9197D3E-C30E-4CE1-8E6A-E9FE4C64B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1" y="3494879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4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Сетка Параметров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389EEC0-347B-45C7-9DC3-B74AD319043B}"/>
              </a:ext>
            </a:extLst>
          </p:cNvPr>
          <p:cNvSpPr txBox="1">
            <a:spLocks/>
          </p:cNvSpPr>
          <p:nvPr/>
        </p:nvSpPr>
        <p:spPr>
          <a:xfrm>
            <a:off x="1827100" y="4261805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r>
              <a:rPr lang="ru-RU" sz="36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Рандомизированный Поиск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6FCE1B-DDDA-4694-8599-D165B628E9FC}"/>
                  </a:ext>
                </a:extLst>
              </p:cNvPr>
              <p:cNvSpPr txBox="1"/>
              <p:nvPr/>
            </p:nvSpPr>
            <p:spPr>
              <a:xfrm>
                <a:off x="512566" y="1675232"/>
                <a:ext cx="90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6FCE1B-DDDA-4694-8599-D165B628E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1675232"/>
                <a:ext cx="9084731" cy="584775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CE1BB1-EE59-48CB-B2FA-BFAF453773A3}"/>
                  </a:ext>
                </a:extLst>
              </p:cNvPr>
              <p:cNvSpPr txBox="1"/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CE1BB1-EE59-48CB-B2FA-BFAF45377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blipFill>
                <a:blip r:embed="rId5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AC8AD0-7830-4715-9E92-14C999BB1EF7}"/>
                  </a:ext>
                </a:extLst>
              </p:cNvPr>
              <p:cNvSpPr txBox="1"/>
              <p:nvPr/>
            </p:nvSpPr>
            <p:spPr>
              <a:xfrm>
                <a:off x="522062" y="3169597"/>
                <a:ext cx="7350667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AC8AD0-7830-4715-9E92-14C999BB1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2" y="3169597"/>
                <a:ext cx="7350667" cy="573427"/>
              </a:xfrm>
              <a:prstGeom prst="rect">
                <a:avLst/>
              </a:prstGeom>
              <a:blipFill>
                <a:blip r:embed="rId6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329166F-8817-4324-B9C0-287D7157AF21}"/>
              </a:ext>
            </a:extLst>
          </p:cNvPr>
          <p:cNvSpPr txBox="1">
            <a:spLocks/>
          </p:cNvSpPr>
          <p:nvPr/>
        </p:nvSpPr>
        <p:spPr>
          <a:xfrm>
            <a:off x="1934051" y="677055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r>
              <a:rPr lang="en-US" b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/>
            </a:r>
            <a:br>
              <a:rPr lang="en-US" b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4000" b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</a:t>
            </a:r>
            <a:endParaRPr lang="ru-RU" sz="4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B8C6363-14F7-4774-9734-DA7F1910255D}"/>
              </a:ext>
            </a:extLst>
          </p:cNvPr>
          <p:cNvSpPr/>
          <p:nvPr/>
        </p:nvSpPr>
        <p:spPr>
          <a:xfrm>
            <a:off x="650441" y="5017018"/>
            <a:ext cx="6984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также можете протестировать разные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предварительной обработки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уменьшения размерности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Значимые параметры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2113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5F51A236-EFF5-4CEB-BB39-7A1C099FC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45" y="887968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Отбор Значимых признаков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A454317-4C0D-4955-874C-1A5F92EF4887}"/>
              </a:ext>
            </a:extLst>
          </p:cNvPr>
          <p:cNvSpPr txBox="1">
            <a:spLocks/>
          </p:cNvSpPr>
          <p:nvPr/>
        </p:nvSpPr>
        <p:spPr>
          <a:xfrm>
            <a:off x="7752184" y="2031655"/>
            <a:ext cx="4032448" cy="845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Методы фильтрации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1A2EE095-4B38-4BBF-9344-4F01F9811C43}"/>
              </a:ext>
            </a:extLst>
          </p:cNvPr>
          <p:cNvSpPr txBox="1">
            <a:spLocks/>
          </p:cNvSpPr>
          <p:nvPr/>
        </p:nvSpPr>
        <p:spPr>
          <a:xfrm>
            <a:off x="7320136" y="5157192"/>
            <a:ext cx="4072457" cy="1109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Wrapper 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методы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F866185E-3D20-427D-94DA-10B2E169F3A3}"/>
              </a:ext>
            </a:extLst>
          </p:cNvPr>
          <p:cNvSpPr txBox="1">
            <a:spLocks/>
          </p:cNvSpPr>
          <p:nvPr/>
        </p:nvSpPr>
        <p:spPr>
          <a:xfrm>
            <a:off x="119336" y="3298718"/>
            <a:ext cx="4176464" cy="1227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Встроенные методы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4DF4529-6149-4BA6-B025-257A5886C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916832"/>
            <a:ext cx="7277354" cy="12961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8CC202F-424A-4F7E-8126-FA2B8D626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784" y="3212976"/>
            <a:ext cx="8160216" cy="128135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3056590-4835-47B8-A1A1-0D70B8B95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36" y="4725144"/>
            <a:ext cx="7128792" cy="187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5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</a:rPr>
              <a:t>Анализ Модели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2282895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04E9AB6B-4023-429D-93FE-FC03A9FDE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45" y="669167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Анализ Модели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0003BB2-6E60-4642-BADC-5C7961BBA249}"/>
              </a:ext>
            </a:extLst>
          </p:cNvPr>
          <p:cNvSpPr/>
          <p:nvPr/>
        </p:nvSpPr>
        <p:spPr>
          <a:xfrm>
            <a:off x="3632979" y="1555203"/>
            <a:ext cx="39773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Montserrat" panose="00000500000000000000" pitchFamily="2" charset="-52"/>
              </a:rPr>
              <a:t>Model</a:t>
            </a:r>
            <a:r>
              <a:rPr lang="fr-FR" sz="2400" dirty="0">
                <a:solidFill>
                  <a:srgbClr val="D4D4D4"/>
                </a:solidFill>
                <a:latin typeface="Montserrat" panose="00000500000000000000" pitchFamily="2" charset="-52"/>
              </a:rPr>
              <a:t>.predict</a:t>
            </a:r>
            <a:r>
              <a:rPr lang="fr-FR" sz="2400" dirty="0">
                <a:solidFill>
                  <a:srgbClr val="DCDCDC"/>
                </a:solidFill>
                <a:latin typeface="Montserrat" panose="00000500000000000000" pitchFamily="2" charset="-52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Montserrat" panose="00000500000000000000" pitchFamily="2" charset="-52"/>
              </a:rPr>
              <a:t>X_test</a:t>
            </a:r>
            <a:r>
              <a:rPr lang="fr-FR" sz="2400" dirty="0">
                <a:solidFill>
                  <a:srgbClr val="DCDCDC"/>
                </a:solidFill>
                <a:latin typeface="Montserrat" panose="00000500000000000000" pitchFamily="2" charset="-52"/>
              </a:rPr>
              <a:t>)</a:t>
            </a:r>
            <a:r>
              <a:rPr lang="ru-RU" sz="2400" dirty="0">
                <a:solidFill>
                  <a:srgbClr val="DCDCDC"/>
                </a:solidFill>
                <a:latin typeface="Montserrat" panose="00000500000000000000" pitchFamily="2" charset="-52"/>
              </a:rPr>
              <a:t> </a:t>
            </a:r>
            <a:r>
              <a:rPr lang="en-US" sz="2400" dirty="0">
                <a:solidFill>
                  <a:srgbClr val="DCDCDC"/>
                </a:solidFill>
                <a:latin typeface="Montserrat" panose="00000500000000000000" pitchFamily="2" charset="-52"/>
              </a:rPr>
              <a:t>=?</a:t>
            </a:r>
            <a:r>
              <a:rPr lang="fr-FR" sz="2400" dirty="0">
                <a:solidFill>
                  <a:srgbClr val="D4D4D4"/>
                </a:solidFill>
                <a:latin typeface="Montserrat" panose="00000500000000000000" pitchFamily="2" charset="-52"/>
              </a:rPr>
              <a:t> </a:t>
            </a:r>
            <a:endParaRPr lang="ru-RU" sz="2400" dirty="0">
              <a:solidFill>
                <a:srgbClr val="D4D4D4"/>
              </a:solidFill>
              <a:latin typeface="Montserrat" panose="00000500000000000000" pitchFamily="2" charset="-52"/>
            </a:endParaRPr>
          </a:p>
          <a:p>
            <a:r>
              <a:rPr lang="en-US" sz="2400" dirty="0">
                <a:solidFill>
                  <a:srgbClr val="D4D4D4"/>
                </a:solidFill>
                <a:latin typeface="Montserrat" panose="00000500000000000000" pitchFamily="2" charset="-52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Montserrat" panose="00000500000000000000" pitchFamily="2" charset="-52"/>
              </a:rPr>
              <a:t>y_test</a:t>
            </a:r>
            <a:endParaRPr lang="fr-FR" sz="2400" b="0" dirty="0">
              <a:solidFill>
                <a:srgbClr val="D4D4D4"/>
              </a:solidFill>
              <a:effectLst/>
              <a:latin typeface="Montserrat" panose="00000500000000000000" pitchFamily="2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-176816" y="2299912"/>
            <a:ext cx="12593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Анализируйте ошибки в тестовых / обучающих данных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F0F1449-B28E-46DF-9B4E-B717A4CA172A}"/>
              </a:ext>
            </a:extLst>
          </p:cNvPr>
          <p:cNvSpPr/>
          <p:nvPr/>
        </p:nvSpPr>
        <p:spPr>
          <a:xfrm>
            <a:off x="250248" y="2856834"/>
            <a:ext cx="118813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Ошибки могут быть результатом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Переобучение по обучающим данным(назад к обучению)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Совершенно новые данные (повторить разделение тренировочной / тестовой выборок)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Неправильная маркировка / ошибки в исходном наборе данных (перепроверьте набор данных)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Имеется систематический шум или неточности в данных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0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04E9AB6B-4023-429D-93FE-FC03A9FDE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45" y="669167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 «успешность» решения задачи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-176816" y="1896814"/>
            <a:ext cx="12593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Субъективный вклад в успех отдельных компонент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738071" y="2794836"/>
            <a:ext cx="10972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Успешность Решения Задачи по обработке данных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733915" y="3826444"/>
            <a:ext cx="3291840" cy="914400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Чистка/Обработка данных</a:t>
            </a: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025755" y="4022483"/>
            <a:ext cx="3291840" cy="914400"/>
          </a:xfrm>
          <a:prstGeom prst="round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Генерация хороших признаков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7328707" y="4334649"/>
            <a:ext cx="2194560" cy="914400"/>
          </a:xfrm>
          <a:prstGeom prst="roundRect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Выбор адекватной модели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9534379" y="4655414"/>
            <a:ext cx="1097280" cy="914400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/>
              <a:t>Настройка</a:t>
            </a:r>
            <a:r>
              <a:rPr lang="ru-RU" sz="1800" dirty="0"/>
              <a:t> модели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0656106" y="4928275"/>
            <a:ext cx="1097280" cy="914400"/>
          </a:xfrm>
          <a:prstGeom prst="round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ru-RU" dirty="0"/>
              <a:t>Удача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1025934" y="4740844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30%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4496305" y="4956661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30%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7317595" y="5325619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20%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9569937" y="5711561"/>
            <a:ext cx="1180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10%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10673257" y="6023475"/>
            <a:ext cx="10801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10%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9000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73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065868" y="5181904"/>
            <a:ext cx="2053459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 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en-US"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Регуляризация, Линейная Регрессия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029608" y="3268427"/>
            <a:ext cx="1928389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Метрики классификации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6019047" y="5323141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База (своими руками) Логистическая регрессия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. </a:t>
            </a: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7943834" y="5132986"/>
            <a:ext cx="189728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Отбор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моделей. Некоторые прикольные фишки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66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Общие Рекомендации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b="1" dirty="0">
                <a:solidFill>
                  <a:schemeClr val="bg1"/>
                </a:solidFill>
                <a:latin typeface="Montserrat"/>
                <a:sym typeface="Montserrat"/>
              </a:rPr>
              <a:t>Q&amp;A</a:t>
            </a:r>
            <a:endParaRPr sz="2261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2401153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1.12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1149118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927100" y="2170365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Общая по семестру в целом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1335024" y="4437518"/>
            <a:ext cx="9537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https://forms.yandex.ru/u/63998a0990fa7b02caef6baa/</a:t>
            </a:r>
            <a:r>
              <a:rPr lang="ru-RU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948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Введение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1041400" y="1774810"/>
                <a:ext cx="10198100" cy="36420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78764" indent="-380019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  <a:buFont typeface="Courier New" panose="02070309020205020404" pitchFamily="49" charset="0"/>
                  <a:buChar char="o"/>
                </a:pP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Montserrat"/>
                    <a:cs typeface="Montserrat"/>
                    <a:sym typeface="Montserrat"/>
                  </a:rPr>
                  <a:t>Что такое машинное обучение (МО)</a:t>
                </a:r>
              </a:p>
              <a:p>
                <a:pPr marL="478764" indent="-380019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  <a:buFont typeface="Courier New" panose="02070309020205020404" pitchFamily="49" charset="0"/>
                  <a:buChar char="o"/>
                </a:pP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Montserrat"/>
                    <a:cs typeface="Montserrat"/>
                    <a:sym typeface="Montserrat"/>
                  </a:rPr>
                  <a:t>Основные термины в МО</a:t>
                </a:r>
              </a:p>
              <a:p>
                <a:pPr marL="342900" lvl="1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Объекты, Цель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, Признаки </a:t>
                </a:r>
                <a:r>
                  <a:rPr lang="en-US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X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, Набор данных</a:t>
                </a:r>
              </a:p>
              <a:p>
                <a:pPr marL="342900" lvl="1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Модель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, Прогноз, Потери</a:t>
                </a:r>
              </a:p>
              <a:p>
                <a:pPr marL="342900" lvl="1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Тренировочный-</a:t>
                </a:r>
                <a:r>
                  <a:rPr lang="ru-RU" sz="2000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валидационный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-Тестовый набор  </a:t>
                </a:r>
                <a:endParaRPr lang="en-US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  <a:p>
                <a:pPr marL="342900" lvl="1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Компромисс смещения-дисперсии</a:t>
                </a:r>
                <a:endParaRPr lang="en-US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  <a:p>
                <a:pPr marL="478764" indent="-380019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  <a:buFont typeface="Courier New" panose="02070309020205020404" pitchFamily="49" charset="0"/>
                  <a:buChar char="o"/>
                </a:pP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Montserrat"/>
                    <a:cs typeface="Montserrat"/>
                    <a:sym typeface="Montserrat"/>
                  </a:rPr>
                  <a:t>Классификация задач МО</a:t>
                </a:r>
              </a:p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Обучение с учителем</a:t>
                </a:r>
              </a:p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Обучение без учителя</a:t>
                </a:r>
              </a:p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Обучение с подкреплением</a:t>
                </a: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00" y="1774810"/>
                <a:ext cx="10198100" cy="3642023"/>
              </a:xfrm>
              <a:prstGeom prst="rect">
                <a:avLst/>
              </a:prstGeom>
              <a:blipFill>
                <a:blip r:embed="rId4"/>
                <a:stretch>
                  <a:fillRect l="-538" t="-167" b="-20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657" y="4962554"/>
            <a:ext cx="2999335" cy="185334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4705" y="4818536"/>
            <a:ext cx="2725655" cy="17603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0992" y="2159953"/>
            <a:ext cx="3716451" cy="106681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6748" y="3585051"/>
            <a:ext cx="3681450" cy="108835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1324" y="427257"/>
            <a:ext cx="3171489" cy="158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ЛикБез</a:t>
            </a:r>
            <a:endParaRPr lang="ru-RU"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41400" y="1774810"/>
            <a:ext cx="10198100" cy="3949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Данные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Категориальные (номинальные, порядковые)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Числовые (дискретные, непрерывные)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Табличные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Другие (изображение / видео, временной ряд, текст)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Основы Линейной Алгебры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Объекты (Скаляры Векторы Матрицы Тензоры)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Операции (Сложение Умножение </a:t>
            </a:r>
            <a:r>
              <a:rPr lang="ru-RU" sz="2000" u="sng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Размерность данных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Математический Анализ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Функции (Линейные и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Нелинейные)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Производные (обучим простые модельки и нейронные сети)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355" y="1951234"/>
            <a:ext cx="3767950" cy="108032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3499" y="3123949"/>
            <a:ext cx="1838234" cy="193498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1930" y="5789232"/>
            <a:ext cx="3299709" cy="9728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5670" y="5647960"/>
            <a:ext cx="2782170" cy="119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6295998" cy="553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Начало Работы с данными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373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Про базы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Классические базы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Physionet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– для биомедицинских сигналов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Kaggle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–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разные соревнования 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OpenML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Pandas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 для работы с данными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Pandas is love, Pandas is live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Анализ корректности данных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Первичный анализ данных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Визуализация</a:t>
            </a:r>
            <a:endParaRPr lang="tr-TR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554" y="3077634"/>
            <a:ext cx="4053806" cy="361646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334" y="5259551"/>
            <a:ext cx="5456610" cy="108149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3846" y="622885"/>
            <a:ext cx="4157898" cy="23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1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Предварительная обработка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3949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Предварительная обработка числовых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Стандартизация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Нормализация 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Степенное Преобразование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Предварительная обработка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категориальных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 минимум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Ordinal Encoding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Для линейных моделей –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One Hot Encoding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Конструирование признаков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Domain Specific Knowledge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Exploratory Data Analysis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306" y="805188"/>
            <a:ext cx="3023878" cy="10486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6482" y="1710187"/>
            <a:ext cx="3023878" cy="10607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C031EBA-61A7-4680-BCD2-62A435C6B1ED}"/>
                  </a:ext>
                </a:extLst>
              </p:cNvPr>
              <p:cNvSpPr/>
              <p:nvPr/>
            </p:nvSpPr>
            <p:spPr>
              <a:xfrm>
                <a:off x="6045337" y="2240585"/>
                <a:ext cx="2973058" cy="607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C031EBA-61A7-4680-BCD2-62A435C6B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37" y="2240585"/>
                <a:ext cx="2973058" cy="6079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3585" y="3433528"/>
            <a:ext cx="4069615" cy="161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7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Линейная Регрессия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3949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sym typeface="Montserrat"/>
              </a:rPr>
              <a:t>Регрессия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Линейная Регрессия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Веса, смещение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Наименьших Квадратов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Решаем задачу в 1 действие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Градиентный Спуск</a:t>
            </a:r>
          </a:p>
          <a:p>
            <a:pPr marL="342900" lvl="3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Движемся к минимуму функции потерь по антиградиенту небольшими шагами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Метрики регрессии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Вариации на тему «разность между реальным значением и предсказанием»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забываем про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валидацию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1EFBC01-3B52-43B5-ACCF-3F27C8E8AF9C}"/>
                  </a:ext>
                </a:extLst>
              </p:cNvPr>
              <p:cNvSpPr/>
              <p:nvPr/>
            </p:nvSpPr>
            <p:spPr>
              <a:xfrm>
                <a:off x="4548742" y="1287045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1EFBC01-3B52-43B5-ACCF-3F27C8E8AF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742" y="1287045"/>
                <a:ext cx="3440044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2BC2205-15AE-44CF-B5E8-38E3302F4913}"/>
                  </a:ext>
                </a:extLst>
              </p:cNvPr>
              <p:cNvSpPr/>
              <p:nvPr/>
            </p:nvSpPr>
            <p:spPr>
              <a:xfrm>
                <a:off x="6150400" y="1745682"/>
                <a:ext cx="4860754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2BC2205-15AE-44CF-B5E8-38E3302F49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400" y="1745682"/>
                <a:ext cx="4860754" cy="957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358EBD-596A-4468-9ADE-036428210063}"/>
                  </a:ext>
                </a:extLst>
              </p:cNvPr>
              <p:cNvSpPr txBox="1"/>
              <p:nvPr/>
            </p:nvSpPr>
            <p:spPr>
              <a:xfrm>
                <a:off x="5489299" y="2788015"/>
                <a:ext cx="467903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𝑌</m:t>
                      </m:r>
                    </m:oMath>
                  </m:oMathPara>
                </a14:m>
                <a:endParaRPr sz="36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358EBD-596A-4468-9ADE-036428210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299" y="2788015"/>
                <a:ext cx="4679038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17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1403</TotalTime>
  <Words>1379</Words>
  <Application>Microsoft Office PowerPoint</Application>
  <PresentationFormat>Произвольный</PresentationFormat>
  <Paragraphs>467</Paragraphs>
  <Slides>43</Slides>
  <Notes>43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55" baseType="lpstr">
      <vt:lpstr>Courier New</vt:lpstr>
      <vt:lpstr>Linux Libertine</vt:lpstr>
      <vt:lpstr>Montserrat Black</vt:lpstr>
      <vt:lpstr>Times New Roman</vt:lpstr>
      <vt:lpstr>Wingdings</vt:lpstr>
      <vt:lpstr>Montserrat</vt:lpstr>
      <vt:lpstr>Source Sans Pro</vt:lpstr>
      <vt:lpstr>Cambria Math</vt:lpstr>
      <vt:lpstr>Verdana</vt:lpstr>
      <vt:lpstr>Arial</vt:lpstr>
      <vt:lpstr>Cambria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Ознакомьтесь с данными</vt:lpstr>
      <vt:lpstr>Визуализация</vt:lpstr>
      <vt:lpstr>Презентация PowerPoint</vt:lpstr>
      <vt:lpstr>Презентация PowerPoint</vt:lpstr>
      <vt:lpstr>Ключевые слова о Предобработке</vt:lpstr>
      <vt:lpstr>Презентация PowerPoint</vt:lpstr>
      <vt:lpstr>Источники Новых Признаков</vt:lpstr>
      <vt:lpstr>Презентация PowerPoint</vt:lpstr>
      <vt:lpstr>Презентация PowerPoint</vt:lpstr>
      <vt:lpstr>Презентация PowerPoint</vt:lpstr>
      <vt:lpstr>Оценка качества модели регрессии</vt:lpstr>
      <vt:lpstr>Метрики Классификации</vt:lpstr>
      <vt:lpstr>Презентация PowerPoint</vt:lpstr>
      <vt:lpstr>Презентация PowerPoint</vt:lpstr>
      <vt:lpstr> Сетка Параметров</vt:lpstr>
      <vt:lpstr>Отбор Значимых признаков</vt:lpstr>
      <vt:lpstr>Презентация PowerPoint</vt:lpstr>
      <vt:lpstr>Анализ Модели</vt:lpstr>
      <vt:lpstr>Про «успешность» решения задачи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Долганов Антон Юрьевич</cp:lastModifiedBy>
  <cp:revision>107</cp:revision>
  <dcterms:modified xsi:type="dcterms:W3CDTF">2022-12-28T11:27:04Z</dcterms:modified>
</cp:coreProperties>
</file>